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316" r:id="rId3"/>
    <p:sldId id="323" r:id="rId4"/>
    <p:sldId id="325" r:id="rId5"/>
    <p:sldId id="324" r:id="rId6"/>
    <p:sldId id="326" r:id="rId7"/>
    <p:sldId id="327" r:id="rId8"/>
    <p:sldId id="328" r:id="rId9"/>
    <p:sldId id="329" r:id="rId10"/>
    <p:sldId id="330" r:id="rId11"/>
    <p:sldId id="333" r:id="rId12"/>
    <p:sldId id="336" r:id="rId13"/>
    <p:sldId id="340" r:id="rId14"/>
    <p:sldId id="337" r:id="rId15"/>
    <p:sldId id="338" r:id="rId16"/>
    <p:sldId id="334" r:id="rId17"/>
    <p:sldId id="339" r:id="rId18"/>
    <p:sldId id="322" r:id="rId19"/>
    <p:sldId id="278" r:id="rId20"/>
  </p:sldIdLst>
  <p:sldSz cx="9144000" cy="6858000" type="screen4x3"/>
  <p:notesSz cx="7100888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  <a:srgbClr val="F9906F"/>
    <a:srgbClr val="2B166E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2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8115" tIns="49058" rIns="98115" bIns="4905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8115" tIns="49058" rIns="98115" bIns="49058" rtlCol="0"/>
          <a:lstStyle>
            <a:lvl1pPr algn="r">
              <a:defRPr sz="1300"/>
            </a:lvl1pPr>
          </a:lstStyle>
          <a:p>
            <a:fld id="{66BB5810-7B7A-4BB3-BB12-A2D4D6ABC8FF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8115" tIns="49058" rIns="98115" bIns="4905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8115" tIns="49058" rIns="98115" bIns="49058" rtlCol="0" anchor="b"/>
          <a:lstStyle>
            <a:lvl1pPr algn="r">
              <a:defRPr sz="1300"/>
            </a:lvl1pPr>
          </a:lstStyle>
          <a:p>
            <a:fld id="{F59C90A9-6629-4284-BE62-DAEFBE018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16" name="Picture 44" descr="55108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0" y="2150498"/>
            <a:ext cx="1868444" cy="1124945"/>
          </a:xfrm>
          <a:prstGeom prst="rect">
            <a:avLst/>
          </a:prstGeom>
          <a:noFill/>
        </p:spPr>
      </p:pic>
      <p:sp>
        <p:nvSpPr>
          <p:cNvPr id="3117" name="Rectangle 45"/>
          <p:cNvSpPr>
            <a:spLocks noChangeArrowheads="1"/>
          </p:cNvSpPr>
          <p:nvPr userDrawn="1"/>
        </p:nvSpPr>
        <p:spPr bwMode="ltGray">
          <a:xfrm>
            <a:off x="0" y="0"/>
            <a:ext cx="1835696" cy="2132856"/>
          </a:xfrm>
          <a:prstGeom prst="rect">
            <a:avLst/>
          </a:prstGeom>
          <a:solidFill>
            <a:srgbClr val="5C8E2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76475" y="4419600"/>
            <a:ext cx="6334125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18" name="Text Box 46"/>
          <p:cNvSpPr txBox="1">
            <a:spLocks noChangeArrowheads="1"/>
          </p:cNvSpPr>
          <p:nvPr userDrawn="1"/>
        </p:nvSpPr>
        <p:spPr bwMode="auto">
          <a:xfrm>
            <a:off x="801397" y="365125"/>
            <a:ext cx="18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lood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3274867"/>
            <a:ext cx="1846684" cy="1034143"/>
          </a:xfrm>
          <a:prstGeom prst="rect">
            <a:avLst/>
          </a:prstGeom>
        </p:spPr>
      </p:pic>
      <p:pic>
        <p:nvPicPr>
          <p:cNvPr id="9" name="Picture 8" descr="flood4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4300909"/>
            <a:ext cx="1835696" cy="1188852"/>
          </a:xfrm>
          <a:prstGeom prst="rect">
            <a:avLst/>
          </a:prstGeom>
        </p:spPr>
      </p:pic>
      <p:pic>
        <p:nvPicPr>
          <p:cNvPr id="13" name="Picture 12" descr="Export Wizard-2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395536" y="476672"/>
            <a:ext cx="936104" cy="9435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Picture 13" descr="flood4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5484608"/>
            <a:ext cx="1835696" cy="13767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879617-4AF9-43C7-BE96-2105F716F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0BC6ED-8185-4ABE-BED2-97D1D2989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629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3058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67400" y="6486525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09600" y="6480175"/>
            <a:ext cx="1295400" cy="292100"/>
          </a:xfrm>
        </p:spPr>
        <p:txBody>
          <a:bodyPr/>
          <a:lstStyle>
            <a:lvl1pPr>
              <a:defRPr/>
            </a:lvl1pPr>
          </a:lstStyle>
          <a:p>
            <a:fld id="{DF15C9B2-C459-4E6D-9303-D72463826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693D58-872B-4930-A0C1-F9D043802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5"/>
          <p:cNvSpPr>
            <a:spLocks noChangeArrowheads="1"/>
          </p:cNvSpPr>
          <p:nvPr userDrawn="1"/>
        </p:nvSpPr>
        <p:spPr bwMode="ltGray">
          <a:xfrm>
            <a:off x="0" y="0"/>
            <a:ext cx="1403648" cy="1340768"/>
          </a:xfrm>
          <a:prstGeom prst="rect">
            <a:avLst/>
          </a:prstGeom>
          <a:solidFill>
            <a:srgbClr val="5C8E26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dirty="0" smtClean="0"/>
              <a:t>ศูนย์สารสนเทศ กรมส่งเสริมการเกษตร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38813-ECB5-435A-B54F-C66B2DC3571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 descr="e_12p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ltGray">
          <a:xfrm>
            <a:off x="1403648" y="0"/>
            <a:ext cx="7740352" cy="1340768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ltGray">
          <a:xfrm>
            <a:off x="0" y="1334813"/>
            <a:ext cx="9144000" cy="71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 descr="Export Wizard-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79512" y="188640"/>
            <a:ext cx="936104" cy="9435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dirty="0" smtClean="0"/>
              <a:t>ศูนย์สารสนเทศ กรมส่งเสริมการเกษตร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BABD25-3D74-4CA1-B877-00866C7B1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dirty="0" smtClean="0"/>
              <a:t>ศูนย์สารสนเทศ กรมส่งเสริมการเกษตร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1535D-757D-4BA3-8CA1-FAC595807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dirty="0" smtClean="0"/>
              <a:t>ศูนย์สารสนเทศ กรมส่งเสริมการเกษตร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96706-4B9B-46B1-BBB1-83392423F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43ABAB-2267-4583-BC8B-A4E3027A8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9853A7-981B-485C-BAD8-C9B33DCF8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59D6E-BEC4-4BF0-87D9-B50EEE186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1E24E7-0636-4306-984A-D370A1167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Rectangle 45"/>
          <p:cNvSpPr>
            <a:spLocks noChangeArrowheads="1"/>
          </p:cNvSpPr>
          <p:nvPr/>
        </p:nvSpPr>
        <p:spPr bwMode="invGray">
          <a:xfrm>
            <a:off x="0" y="6453188"/>
            <a:ext cx="9144000" cy="404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86525"/>
            <a:ext cx="2895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8017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fld id="{7D693D58-872B-4930-A0C1-F9D043802D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514600" y="274638"/>
            <a:ext cx="6629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invGray">
          <a:xfrm>
            <a:off x="1864271" y="2148855"/>
            <a:ext cx="7308304" cy="742950"/>
          </a:xfrm>
          <a:solidFill>
            <a:srgbClr val="5C8E26">
              <a:alpha val="83000"/>
            </a:srgbClr>
          </a:solidFill>
        </p:spPr>
        <p:txBody>
          <a:bodyPr/>
          <a:lstStyle/>
          <a:p>
            <a:pPr algn="ctr"/>
            <a:r>
              <a:rPr lang="th-TH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43600" y="6324600"/>
            <a:ext cx="3600400" cy="533400"/>
          </a:xfrm>
        </p:spPr>
        <p:txBody>
          <a:bodyPr/>
          <a:lstStyle/>
          <a:p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ศูนย์สารสนเทศ กรมส่งเสริมการเกษตร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 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9888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บันทึกข้อมูลแปลงปลูกปาล์ม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2564904"/>
            <a:ext cx="8028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กรณีที่ 1 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เกิน 50 ไร่ เป็นแปลงแรกของเกษตรกร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ระบบจะทำการ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lock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ไม่ให้เกษตรกรรายนี้พิมพ์ใบรับรอง 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กรณีที่ 2 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เกิน 50 ไร่ ไม่ใช่แปลงแรกของเกษตรกรและยังไม่มีแปลงที่ออกใบรับรอง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ระบบจะทำการ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lock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ไม่ให้เกษตรกรรายนี้พิมพ์ใบรับรอง</a:t>
            </a:r>
            <a:endParaRPr lang="th-TH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กรณีที่ 3 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เกิน 50 ไร่ ไม่ใช่แปลงแรกของเกษตรกรและมีแปลงที่ออกใบรับรองไปแล้ว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ตัวอย่าง เช่น นายประพนธ์ มาขึ้นทะเบียนที่ชุมพร 49 ไร่ ออกใบรับรองที่ชุมพรไป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เรียบร้อยแล้ว ภายหลังมีการแจ้งแปลงที่จังหวัดกระบี่ อีก 5 ไร่ รวมพื้นที่ปลูกของ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นายประพนธ์ เป็น 54 ไร่ ซึ่งเกิน 50 ไร่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ระบบจะทำการ </a:t>
            </a:r>
            <a:r>
              <a:rPr lang="en-US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lock </a:t>
            </a:r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ไม่ให้เกษตรกรรายนี้พิมพ์ใบรับรอง ในแปลงที่เกิน 50 ไร่ </a:t>
            </a:r>
            <a:endParaRPr lang="th-TH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6768752" cy="311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59832" y="3933056"/>
            <a:ext cx="151216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22048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เมื่อบันทึกข้อมูลแปลงปลูกปาล์มของเกษตรกรเรียบร้อยทั้งหมดแล้ว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   ใช้เมนู ประชาคม/ประกาศคัดค้าน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ประชาคม/ประกาศคัดค้าน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220072" y="3212976"/>
            <a:ext cx="3312368" cy="1008112"/>
          </a:xfrm>
          <a:prstGeom prst="wedgeRectCallout">
            <a:avLst>
              <a:gd name="adj1" fmla="val -68528"/>
              <a:gd name="adj2" fmla="val 570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กดปุ่มบันทึกการทำประชาคม/ประกาศคัดค้าน</a:t>
            </a:r>
            <a:endParaRPr lang="en-US" b="1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7360523" cy="31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7824" y="292494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22048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เมื่อบันทึกข้อมูลแปลงปลูกปาล์มของเกษตรกรเรียบร้อยทั้งหมดแล้ว 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    ใช้เมนู ประชาคม/ประกาศคัดค้าน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ประชาคม/ประกาศคัดค้าน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355976" y="2780928"/>
            <a:ext cx="3312368" cy="1008112"/>
          </a:xfrm>
          <a:prstGeom prst="wedgeRectCallout">
            <a:avLst>
              <a:gd name="adj1" fmla="val -83028"/>
              <a:gd name="adj2" fmla="val -2637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ได้เลขประชาคมจากระบบ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1187624" y="5301208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3347864" y="5589240"/>
            <a:ext cx="3312368" cy="792088"/>
          </a:xfrm>
          <a:prstGeom prst="wedgeRectCallout">
            <a:avLst>
              <a:gd name="adj1" fmla="val -83865"/>
              <a:gd name="adj2" fmla="val -4269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ออกรายงานเป็น </a:t>
            </a:r>
            <a:r>
              <a:rPr lang="en-US" b="1" dirty="0" smtClean="0"/>
              <a:t>excel </a:t>
            </a:r>
            <a:r>
              <a:rPr lang="th-TH" b="1" dirty="0" smtClean="0"/>
              <a:t>ปิดประกาศ</a:t>
            </a:r>
            <a:endParaRPr lang="en-US" b="1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ประชาคม/ประกาศคัดค้าน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873283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348880"/>
            <a:ext cx="82718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92280" y="3140968"/>
            <a:ext cx="136815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รายงานประชาคม/ประกาศคัดค้าน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85184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805264"/>
            <a:ext cx="238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043608" y="436510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ดูรายชื่อเกษตรกรตามเลขที่อ้างอิงในชุดนั้นๆ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08" y="501317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ยกเลิกประชาคมตามเลขที่อ้างอิงในชุดนั้นๆ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5733256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ยืนยันประชาคมตามเลขที่อ้างอิงในชุดนั้นๆ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064897" cy="143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76256" y="2852936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รายงานประชาคม/ประกาศคัดค้าน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09120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85184"/>
            <a:ext cx="238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043608" y="436510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ดูรายชื่อเกษตรกรที่ยืนยันประชาคมเรียบร้อยแล้วตามเลขที่อ้างอิงในชุดนั้นๆ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7908" y="5013176"/>
            <a:ext cx="4996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ยกเลิกประชาคมที่ยืนยันประชาคมเรียบร้อยแล้วตามเลขที่อ้างอิงในชุดนั้นๆ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6-8-2555 12-01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7884368" cy="3163190"/>
          </a:xfrm>
          <a:prstGeom prst="rect">
            <a:avLst/>
          </a:prstGeom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8144" y="4509120"/>
            <a:ext cx="2520280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ประชาคม/ประกาศคัดค้าน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ออกใบรับรอง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5940152" y="1700808"/>
            <a:ext cx="2975248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6213548" y="1654628"/>
            <a:ext cx="267893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ผู้รับผิดชอบ </a:t>
            </a:r>
            <a:r>
              <a:rPr lang="en-US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  <a:endParaRPr lang="en-US" sz="2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ใบรับรอง_Pag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2808312" cy="4014621"/>
          </a:xfrm>
          <a:prstGeom prst="rect">
            <a:avLst/>
          </a:prstGeom>
        </p:spPr>
      </p:pic>
      <p:pic>
        <p:nvPicPr>
          <p:cNvPr id="14" name="Picture 13" descr="ใบรับรอง_Pag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76872"/>
            <a:ext cx="2851998" cy="407707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3635896" y="2564905"/>
            <a:ext cx="3917032" cy="5760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  <a:latin typeface="Arial"/>
                <a:cs typeface="Arial"/>
              </a:rPr>
              <a:t>ถามตอบ</a:t>
            </a:r>
            <a:endParaRPr 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invGray">
          <a:xfrm>
            <a:off x="1835696" y="3429000"/>
            <a:ext cx="7308304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gray">
          <a:xfrm>
            <a:off x="3635896" y="2564904"/>
            <a:ext cx="3917032" cy="722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  <a:latin typeface="Arial"/>
                <a:cs typeface="Arial"/>
              </a:rPr>
              <a:t>ขอบคุณครับ</a:t>
            </a:r>
            <a:endParaRPr 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 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5536" y="22768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การเข้าสู่ระบบที่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http://palm.doae.go.th/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83864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15719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ชื่อผู้ใช้และรหัสผ่าน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ชื่อผู้ใช้งานและรหัสผ่านเดียวกับระบบ ทพศ. 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55441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709453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7707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เมื่อเข้าสู่ระบบเรียบร้อยแล้วจะปรากฎหน้าจอดังภาพ เมนูหลักมีทั้งหมด 7 เมนู ดังนี้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1.หน้าแรก 2.บันทึกข้อมูล 3.แก้ไข 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4.ประชาคม/ประกาศคัดค้าน 5.รายงาน 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6.ออกใบรับรอง 7.ออกจากระบบ</a:t>
            </a:r>
          </a:p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             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9888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บันทึกข้อมูลเกษตรกร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7812360" cy="15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23528" y="4149080"/>
            <a:ext cx="802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ขั้นที่ 1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กรอกเลขประจำตัวประชาชนที่ท่านต้องการบันทึก แล้วกดปุ่ม ขึ้นทะเบียนผู้ปลูกปาล์ม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- ระบบจะทำการดึงข้อมูลพื้นฐานของเกษตรกรจากระบบทบก.มาแสดง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- ระบบจะดึงเฉพาะข้อมูลเกษตรกรที่เป็นหัวหน้าครัวเรือนในทบก.เท่านั้น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- ถ้าไม่พบรายชื่อเกษตรกรแสดงว่าเลขประจำตัวประชาชนที่ท่านต้องการบันทึก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ยังไม่ได้ขึ้นทะเบียนเกษตรกรหรือเป็นสมาชิกในครัวเรือน ให้ท่านตรวจสอบและ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 บันทึกข้อมูลในระบบทบก.ให้เรียบร้อยก่อน</a:t>
            </a:r>
            <a:endParaRPr lang="en-US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 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9888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บันทึกข้อมูลเกษตรกร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013176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ขั้นที่ 2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เป็นเกษตรกรที่ขึ้นทะเบียน ทบก.เรียบร้อยแล้ว จะปรากฎข้อมูลพื้นฐานดังรูป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- ในกรณีที่ข้อมูลผิดพลาดและหรือมีการเปลี่ยนแปลงข้อมูลให้กลับเข้าไปแก้ไข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  ข้อมูลของเกษตรกรที่ระบบทบก.ให้ถูกต้องก่อน</a:t>
            </a:r>
            <a:endParaRPr lang="en-US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5697636" cy="24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 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9888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บันทึกข้อมูลเกษตรกร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013176"/>
            <a:ext cx="802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ขั้นที่ 3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เป็นเกษตรกรที่ขึ้นทะเบียน ทบก.เรียบร้อยแล้ว แต่ปรากฎว่าเกษตรกรไม่สามารถ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มาใช้สิทธิด้วยตนเองได้ ให้กรอกข้อมูลผู้ยื่นแบบแทนได้ 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ข้อคำถาม </a:t>
            </a: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ผู้ยื่นแบบแทนต้องมีอยู่ในรายชื่อที่เป็นสมาชิกในครัวเรือนนั้นหรือไม่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5697636" cy="24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magesCA0CRTL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698192"/>
            <a:ext cx="495499" cy="49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 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84482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บันทึกข้อมูลแปลงปลูกปาล์ม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789040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เมื่อท่านต้องการบันทึกข้อมูลแปลงปลูกปาล์มให้กดปุ่ม 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7632848" cy="137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600400" cy="230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ศูนย์สารสนเทศ กรมส่งเสริมการเกษตร</a:t>
            </a:r>
            <a:endParaRPr lang="en-US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gray">
          <a:xfrm>
            <a:off x="2287588" y="259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940152" y="1654628"/>
            <a:ext cx="2975248" cy="523220"/>
            <a:chOff x="5940152" y="1654628"/>
            <a:chExt cx="2975248" cy="523220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5940152" y="1700808"/>
              <a:ext cx="2975248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gray">
            <a:xfrm>
              <a:off x="6213548" y="1654628"/>
              <a:ext cx="267893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ผู้รับผิดชอบ </a:t>
              </a:r>
              <a:r>
                <a:rPr lang="en-US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:</a:t>
              </a:r>
              <a:r>
                <a:rPr lang="th-TH" sz="2800" b="1" dirty="0" smtClean="0">
                  <a:solidFill>
                    <a:srgbClr val="000000"/>
                  </a:solidFill>
                  <a:latin typeface="TH SarabunPSK" pitchFamily="34" charset="-34"/>
                  <a:cs typeface="TH SarabunPSK" pitchFamily="34" charset="-34"/>
                </a:rPr>
                <a:t>อำเภอ</a:t>
              </a:r>
              <a:endParaRPr lang="en-US" sz="2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invGray">
          <a:xfrm>
            <a:off x="1403648" y="208831"/>
            <a:ext cx="7740352" cy="742950"/>
          </a:xfrm>
          <a:prstGeom prst="rect">
            <a:avLst/>
          </a:prstGeom>
          <a:solidFill>
            <a:srgbClr val="5C8E26">
              <a:alpha val="5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j-ea"/>
                <a:cs typeface="TH SarabunIT๙" pitchFamily="34" charset="-34"/>
              </a:rPr>
              <a:t>ระบบการขึ้นทะเบียนเกษตรกรผู้ปลูกปาล์มรายย่อยปี2555/56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IT๙" pitchFamily="34" charset="-34"/>
              <a:ea typeface="+mj-ea"/>
              <a:cs typeface="TH SarabunIT๙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9888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เมนู </a:t>
            </a:r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บันทึกข้อมูลแปลงปลูกปาล์ม</a:t>
            </a:r>
            <a:endParaRPr lang="en-US" sz="28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288340"/>
            <a:ext cx="802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มื่อบันทึกแปลงเรียบร้อยแล้วระบบจะทำการตรวจสอบข้อมูลแปลงว่ารวมแล้วพื้นที่ปลูกของเกษตรกรทุกแปลงทุกจังหวัดเกินพื้นที่ 50 ไร่หรือไม่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ถ้าเกินจะแสดงข้อมูลว่า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         </a:t>
            </a:r>
            <a:endParaRPr lang="en-US" sz="2400" b="1" dirty="0" smtClean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5760640" cy="277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093296"/>
            <a:ext cx="3476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2TGp_edu_biz_br_v3">
  <a:themeElements>
    <a:clrScheme name="Default Design 3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954E1D"/>
      </a:accent1>
      <a:accent2>
        <a:srgbClr val="CD6313"/>
      </a:accent2>
      <a:accent3>
        <a:srgbClr val="FFFFFF"/>
      </a:accent3>
      <a:accent4>
        <a:srgbClr val="404040"/>
      </a:accent4>
      <a:accent5>
        <a:srgbClr val="C8B2AB"/>
      </a:accent5>
      <a:accent6>
        <a:srgbClr val="BA5910"/>
      </a:accent6>
      <a:hlink>
        <a:srgbClr val="D79757"/>
      </a:hlink>
      <a:folHlink>
        <a:srgbClr val="467327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00"/>
        </a:dk1>
        <a:lt1>
          <a:srgbClr val="FFFFFF"/>
        </a:lt1>
        <a:dk2>
          <a:srgbClr val="FFFFE7"/>
        </a:dk2>
        <a:lt2>
          <a:srgbClr val="B2B2B2"/>
        </a:lt2>
        <a:accent1>
          <a:srgbClr val="398FBF"/>
        </a:accent1>
        <a:accent2>
          <a:srgbClr val="669900"/>
        </a:accent2>
        <a:accent3>
          <a:srgbClr val="FFFFFF"/>
        </a:accent3>
        <a:accent4>
          <a:srgbClr val="2A2A00"/>
        </a:accent4>
        <a:accent5>
          <a:srgbClr val="AEC6DC"/>
        </a:accent5>
        <a:accent6>
          <a:srgbClr val="5C8A00"/>
        </a:accent6>
        <a:hlink>
          <a:srgbClr val="E4CC64"/>
        </a:hlink>
        <a:folHlink>
          <a:srgbClr val="806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76A844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DD1B0"/>
        </a:accent5>
        <a:accent6>
          <a:srgbClr val="2D5C8A"/>
        </a:accent6>
        <a:hlink>
          <a:srgbClr val="BAC73B"/>
        </a:hlink>
        <a:folHlink>
          <a:srgbClr val="D562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954E1D"/>
        </a:accent1>
        <a:accent2>
          <a:srgbClr val="CD6313"/>
        </a:accent2>
        <a:accent3>
          <a:srgbClr val="FFFFFF"/>
        </a:accent3>
        <a:accent4>
          <a:srgbClr val="404040"/>
        </a:accent4>
        <a:accent5>
          <a:srgbClr val="C8B2AB"/>
        </a:accent5>
        <a:accent6>
          <a:srgbClr val="BA5910"/>
        </a:accent6>
        <a:hlink>
          <a:srgbClr val="D79757"/>
        </a:hlink>
        <a:folHlink>
          <a:srgbClr val="4673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032TGp_edu_biz_br_v3</Template>
  <TotalTime>518</TotalTime>
  <Words>993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032TGp_edu_biz_br_v3</vt:lpstr>
      <vt:lpstr>ระบบการขึ้นทะเบียนเกษตรกรผู้ปลูกปาล์มรายย่อยปี2555/56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ระบบภัยธรรมชาติ 2555</dc:title>
  <dc:creator>PRAPON_PC</dc:creator>
  <cp:lastModifiedBy>PRAPON_PC</cp:lastModifiedBy>
  <cp:revision>53</cp:revision>
  <dcterms:created xsi:type="dcterms:W3CDTF">2012-05-26T08:15:39Z</dcterms:created>
  <dcterms:modified xsi:type="dcterms:W3CDTF">2013-02-04T05:33:30Z</dcterms:modified>
</cp:coreProperties>
</file>